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bookmarkIdSeed="3" saveSubsetFonts="1" showSpecialPlsOnTitleSld="0" strictFirstAndLastChars="0">
  <p:sldMasterIdLst>
    <p:sldMasterId id="2147483648" r:id="rId1"/>
    <p:sldMasterId id="2147483650" r:id="rId2"/>
    <p:sldMasterId id="2147483652" r:id="rId3"/>
    <p:sldMasterId id="2147483657" r:id="rId4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5148263"/>
  <p:notesSz cx="9144000" cy="5148263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860" y="60"/>
      </p:cViewPr>
      <p:guideLst>
        <p:guide pos="261" orient="horz"/>
        <p:guide pos="340"/>
        <p:guide pos="3028" orient="horz"/>
        <p:guide pos="5511"/>
        <p:guide pos="272" orient="horz"/>
        <p:guide pos="2971" orient="horz"/>
        <p:guide pos="930" orient="horz"/>
        <p:guide pos="1337" orient="horz"/>
        <p:guide pos="2086" orient="horz"/>
        <p:guide pos="2331"/>
        <p:guide pos="726"/>
        <p:guide pos="875"/>
        <p:guide pos="1260"/>
        <p:guide pos="1410"/>
        <p:guide pos="1796"/>
        <p:guide pos="1944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2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3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еребивочный слайд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100"/>
              <a:buFont typeface="Arial"/>
              <a:buNone/>
              <a:defRPr sz="4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4100"/>
              <a:buFont typeface="Arial"/>
              <a:buNone/>
              <a:defRPr sz="4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екст картинка" preserve="0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2"/>
          <p:cNvSpPr txBox="1"/>
          <p:nvPr/>
        </p:nvSpPr>
        <p:spPr bwMode="auto">
          <a:xfrm>
            <a:off x="8186737" y="4579414"/>
            <a:ext cx="561975" cy="13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/>
            </a:fld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 sz="23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2"/>
          <p:cNvSpPr>
            <a:spLocks noGrp="1"/>
          </p:cNvSpPr>
          <p:nvPr>
            <p:ph type="pic" idx="3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36000" tIns="36000" rIns="36000" bIns="3600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1DA25B-682E-4026-998C-19128658223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B5C161-2967-42E0-A7DB-3C439FE976C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2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3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ключительный слайд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9219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100"/>
              <a:buFont typeface="Arial"/>
              <a:buNone/>
              <a:defRPr sz="41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5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6" Type="http://schemas.openxmlformats.org/officeDocument/2006/relationships/image" Target="../media/image4.jpg"/><Relationship Id="rId7" Type="http://schemas.openxmlformats.org/officeDocument/2006/relationships/image" Target="../media/image3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7" descr="https://www.po-mayak.ru/upload/iblock/9ec/9ecb73e54779038d188628512a145e82.jpg"/>
          <p:cNvPicPr/>
          <p:nvPr/>
        </p:nvPicPr>
        <p:blipFill>
          <a:blip r:embed="rId4">
            <a:alphaModFix/>
          </a:blip>
          <a:srcRect l="0" t="0" r="0" b="5260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Google Shape;24;p21" descr="https://www.po-mayak.ru/upload/iblock/9ec/9ecb73e54779038d188628512a145e82.jpg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" name="Google Shape;39;p2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media1.sv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title"/>
          </p:nvPr>
        </p:nvSpPr>
        <p:spPr bwMode="auto">
          <a:xfrm>
            <a:off x="671466" y="1420685"/>
            <a:ext cx="6651049" cy="188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lvl="0" algn="ctr">
              <a:defRPr/>
            </a:pPr>
            <a:r>
              <a:rPr lang="ru-RU" sz="2400">
                <a:solidFill>
                  <a:schemeClr val="tx1"/>
                </a:solidFill>
              </a:rPr>
              <a:t>Оптимизация процесса подготовки отчетности по предоставлению </a:t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>социальных услуг по уходу в системе долговременного ухода</a:t>
            </a: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body" idx="1"/>
          </p:nvPr>
        </p:nvSpPr>
        <p:spPr bwMode="auto">
          <a:xfrm>
            <a:off x="349037" y="3301736"/>
            <a:ext cx="5711825" cy="79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>
                <a:solidFill>
                  <a:schemeClr val="tx1"/>
                </a:solidFill>
              </a:rPr>
              <a:t>Государственное бюджетное учреждение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>
                <a:solidFill>
                  <a:schemeClr val="tx1"/>
                </a:solidFill>
              </a:rPr>
              <a:t>«Центр социального обслуживания № 9»</a:t>
            </a:r>
            <a:endParaRPr/>
          </a:p>
        </p:txBody>
      </p:sp>
      <p:sp>
        <p:nvSpPr>
          <p:cNvPr id="82" name="Google Shape;82;p1"/>
          <p:cNvSpPr txBox="1">
            <a:spLocks noGrp="1"/>
          </p:cNvSpPr>
          <p:nvPr>
            <p:ph type="body" idx="2"/>
          </p:nvPr>
        </p:nvSpPr>
        <p:spPr bwMode="auto">
          <a:xfrm>
            <a:off x="539749" y="4211999"/>
            <a:ext cx="5711825" cy="44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>
              <a:defRPr/>
            </a:pPr>
            <a:r>
              <a:rPr lang="ru-RU">
                <a:solidFill>
                  <a:schemeClr val="tx1"/>
                </a:solidFill>
              </a:rPr>
              <a:t>Руководитель проекта: </a:t>
            </a:r>
            <a:r>
              <a:rPr lang="ru-RU" b="0">
                <a:solidFill>
                  <a:schemeClr val="tx1"/>
                </a:solidFill>
              </a:rPr>
              <a:t>Костылева Елена Николаевна, заместитель директора.</a:t>
            </a:r>
            <a:endParaRPr b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Пирамида проблем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11" name="Google Shape;211;p12"/>
          <p:cNvGrpSpPr/>
          <p:nvPr/>
        </p:nvGrpSpPr>
        <p:grpSpPr bwMode="auto">
          <a:xfrm>
            <a:off x="1634165" y="648786"/>
            <a:ext cx="5947446" cy="3720451"/>
            <a:chOff x="779125" y="0"/>
            <a:chExt cx="5720347" cy="3720451"/>
          </a:xfrm>
        </p:grpSpPr>
        <p:sp>
          <p:nvSpPr>
            <p:cNvPr id="212" name="Google Shape;212;p12"/>
            <p:cNvSpPr/>
            <p:nvPr/>
          </p:nvSpPr>
          <p:spPr bwMode="auto">
            <a:xfrm>
              <a:off x="779125" y="0"/>
              <a:ext cx="4640072" cy="3720451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3" name="Google Shape;213;p12"/>
            <p:cNvSpPr/>
            <p:nvPr/>
          </p:nvSpPr>
          <p:spPr bwMode="auto">
            <a:xfrm>
              <a:off x="3952026" y="267249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4" name="Google Shape;214;p12"/>
            <p:cNvSpPr txBox="1"/>
            <p:nvPr/>
          </p:nvSpPr>
          <p:spPr bwMode="auto">
            <a:xfrm>
              <a:off x="3995018" y="310241"/>
              <a:ext cx="2332309" cy="794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>
                  <a:solidFill>
                    <a:schemeClr val="dk1"/>
                  </a:solidFill>
                  <a:latin typeface="Arial"/>
                  <a:ea typeface="Arial"/>
                  <a:cs typeface="Arial"/>
                </a:rPr>
                <a:t>Федеральный уровень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 bwMode="auto">
            <a:xfrm>
              <a:off x="3952026" y="1302776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6" name="Google Shape;216;p12"/>
            <p:cNvSpPr txBox="1"/>
            <p:nvPr/>
          </p:nvSpPr>
          <p:spPr bwMode="auto">
            <a:xfrm>
              <a:off x="3822872" y="1206876"/>
              <a:ext cx="2676600" cy="10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>
                  <a:solidFill>
                    <a:schemeClr val="dk1"/>
                  </a:solidFill>
                </a:rPr>
                <a:t>Региональный уровень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 bwMode="auto">
            <a:xfrm>
              <a:off x="3952026" y="2314343"/>
              <a:ext cx="2418293" cy="88070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18" name="Google Shape;218;p12"/>
            <p:cNvSpPr txBox="1"/>
            <p:nvPr/>
          </p:nvSpPr>
          <p:spPr bwMode="auto">
            <a:xfrm>
              <a:off x="3626036" y="2002293"/>
              <a:ext cx="2839500" cy="15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>
                  <a:solidFill>
                    <a:schemeClr val="dk1"/>
                  </a:solidFill>
                  <a:latin typeface="Arial"/>
                  <a:ea typeface="Arial"/>
                  <a:cs typeface="Arial"/>
                </a:rPr>
                <a:t>Уровень организации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19" name="Google Shape;219;p12"/>
          <p:cNvCxnSpPr>
            <a:cxnSpLocks/>
          </p:cNvCxnSpPr>
          <p:nvPr/>
        </p:nvCxnSpPr>
        <p:spPr bwMode="auto">
          <a:xfrm>
            <a:off x="3180741" y="2430101"/>
            <a:ext cx="1571653" cy="762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0" name="Google Shape;220;p12"/>
          <p:cNvCxnSpPr>
            <a:cxnSpLocks/>
          </p:cNvCxnSpPr>
          <p:nvPr/>
        </p:nvCxnSpPr>
        <p:spPr bwMode="auto">
          <a:xfrm>
            <a:off x="2443528" y="3417320"/>
            <a:ext cx="295220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12"/>
          <p:cNvSpPr/>
          <p:nvPr/>
        </p:nvSpPr>
        <p:spPr bwMode="auto">
          <a:xfrm>
            <a:off x="2039013" y="3573596"/>
            <a:ext cx="809030" cy="711515"/>
          </a:xfrm>
          <a:prstGeom prst="irregularSeal1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1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2" name="Google Shape;222;p12"/>
          <p:cNvSpPr/>
          <p:nvPr/>
        </p:nvSpPr>
        <p:spPr bwMode="auto">
          <a:xfrm>
            <a:off x="2724784" y="3333505"/>
            <a:ext cx="766307" cy="662446"/>
          </a:xfrm>
          <a:prstGeom prst="irregularSeal1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3" name="Google Shape;223;p12"/>
          <p:cNvSpPr/>
          <p:nvPr/>
        </p:nvSpPr>
        <p:spPr bwMode="auto">
          <a:xfrm>
            <a:off x="3425174" y="3415792"/>
            <a:ext cx="804684" cy="663974"/>
          </a:xfrm>
          <a:prstGeom prst="irregularSeal1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3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21;p12"/>
          <p:cNvSpPr/>
          <p:nvPr/>
        </p:nvSpPr>
        <p:spPr bwMode="auto">
          <a:xfrm>
            <a:off x="3707617" y="3828691"/>
            <a:ext cx="787485" cy="622833"/>
          </a:xfrm>
          <a:prstGeom prst="irregularSeal1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/>
              <a:t>4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21;p12"/>
          <p:cNvSpPr/>
          <p:nvPr/>
        </p:nvSpPr>
        <p:spPr bwMode="auto">
          <a:xfrm>
            <a:off x="4308207" y="3661022"/>
            <a:ext cx="787485" cy="622833"/>
          </a:xfrm>
          <a:prstGeom prst="irregularSeal1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/>
              <a:t>5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Заголовок 2"/>
          <p:cNvSpPr txBox="1"/>
          <p:nvPr/>
        </p:nvSpPr>
        <p:spPr bwMode="auto">
          <a:xfrm>
            <a:off x="645568" y="392473"/>
            <a:ext cx="6555068" cy="329894"/>
          </a:xfrm>
          <a:prstGeom prst="rect">
            <a:avLst/>
          </a:prstGeom>
        </p:spPr>
        <p:txBody>
          <a:bodyPr lIns="68534" tIns="34268" rIns="68534" bIns="34268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Целевая карта процесса (как будет)</a:t>
            </a:r>
            <a:r>
              <a:rPr lang="ru-RU" sz="2400" i="1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5227006" y="3294084"/>
            <a:ext cx="1592347" cy="774979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Время протекания процесса: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>
                <a:solidFill>
                  <a:schemeClr val="accent6">
                    <a:lumMod val="50000"/>
                  </a:schemeClr>
                </a:solidFill>
                <a:latin typeface="Arial"/>
              </a:rPr>
              <a:t>16-28,5 часа</a:t>
            </a:r>
            <a:endParaRPr lang="ru-RU" sz="1050" b="0" i="0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: усеченные верхние углы 4"/>
          <p:cNvSpPr/>
          <p:nvPr/>
        </p:nvSpPr>
        <p:spPr bwMode="auto">
          <a:xfrm>
            <a:off x="98682" y="1418498"/>
            <a:ext cx="1232870" cy="1173935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>
                <a:solidFill>
                  <a:schemeClr val="accent6">
                    <a:lumMod val="50000"/>
                  </a:schemeClr>
                </a:solidFill>
              </a:rPr>
              <a:t>Дополнение к инд.программе предоставления соцуслуг</a:t>
            </a:r>
            <a:endParaRPr/>
          </a:p>
        </p:txBody>
      </p:sp>
      <p:sp>
        <p:nvSpPr>
          <p:cNvPr id="34" name="Прямоугольник: усеченные верхние углы 33"/>
          <p:cNvSpPr/>
          <p:nvPr/>
        </p:nvSpPr>
        <p:spPr bwMode="auto">
          <a:xfrm>
            <a:off x="1835252" y="1399008"/>
            <a:ext cx="1677896" cy="1195156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accent6">
                    <a:lumMod val="50000"/>
                  </a:schemeClr>
                </a:solidFill>
              </a:rPr>
              <a:t>Зав. отделением</a:t>
            </a:r>
            <a:endParaRPr/>
          </a:p>
          <a:p>
            <a:pPr algn="ctr">
              <a:defRPr/>
            </a:pPr>
            <a:r>
              <a:rPr lang="ru-RU" sz="1000">
                <a:solidFill>
                  <a:schemeClr val="accent6">
                    <a:lumMod val="50000"/>
                  </a:schemeClr>
                </a:solidFill>
              </a:rPr>
              <a:t>Получает дополнение к ИППСО на получателя соцуслуг и размещает на эл.ресурсе</a:t>
            </a:r>
            <a:endParaRPr/>
          </a:p>
        </p:txBody>
      </p:sp>
      <p:sp>
        <p:nvSpPr>
          <p:cNvPr id="37" name="Прямоугольник: усеченные верхние углы 36"/>
          <p:cNvSpPr/>
          <p:nvPr/>
        </p:nvSpPr>
        <p:spPr bwMode="auto">
          <a:xfrm>
            <a:off x="3927376" y="1185063"/>
            <a:ext cx="1620834" cy="1494602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accent6">
                    <a:lumMod val="50000"/>
                  </a:schemeClr>
                </a:solidFill>
              </a:rPr>
              <a:t>Помощник</a:t>
            </a:r>
            <a:endParaRPr/>
          </a:p>
          <a:p>
            <a:pPr algn="ctr">
              <a:defRPr/>
            </a:pPr>
            <a:r>
              <a:rPr lang="ru-RU" sz="1000">
                <a:solidFill>
                  <a:schemeClr val="accent6">
                    <a:lumMod val="50000"/>
                  </a:schemeClr>
                </a:solidFill>
              </a:rPr>
              <a:t>Заполняет (отмечает) план-отчет предоставления получателю соцуслуг в эл.форме в ежедневном режиме </a:t>
            </a:r>
            <a:endParaRPr/>
          </a:p>
        </p:txBody>
      </p:sp>
      <p:sp>
        <p:nvSpPr>
          <p:cNvPr id="38" name="Прямоугольник: усеченные верхние углы 37"/>
          <p:cNvSpPr/>
          <p:nvPr/>
        </p:nvSpPr>
        <p:spPr bwMode="auto">
          <a:xfrm>
            <a:off x="5962438" y="1185063"/>
            <a:ext cx="1713831" cy="1434666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accent6">
                    <a:lumMod val="50000"/>
                  </a:schemeClr>
                </a:solidFill>
              </a:rPr>
              <a:t>Зав. отделением</a:t>
            </a:r>
            <a:endParaRPr/>
          </a:p>
          <a:p>
            <a:pPr algn="ctr">
              <a:defRPr/>
            </a:pPr>
            <a:r>
              <a:rPr lang="ru-RU" sz="1000">
                <a:solidFill>
                  <a:schemeClr val="accent6">
                    <a:lumMod val="50000"/>
                  </a:schemeClr>
                </a:solidFill>
              </a:rPr>
              <a:t>Проверяет заполнение представленных  план-отчетов предоставления соцуслуг  за месяц и сверяет табель  рабочего времени помощников </a:t>
            </a:r>
            <a:endParaRPr/>
          </a:p>
        </p:txBody>
      </p:sp>
      <p:sp>
        <p:nvSpPr>
          <p:cNvPr id="41" name="Прямоугольник: усеченные верхние углы 40"/>
          <p:cNvSpPr/>
          <p:nvPr/>
        </p:nvSpPr>
        <p:spPr bwMode="auto">
          <a:xfrm>
            <a:off x="7871155" y="1396725"/>
            <a:ext cx="1272845" cy="1220718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>
                <a:solidFill>
                  <a:schemeClr val="accent6">
                    <a:lumMod val="50000"/>
                  </a:schemeClr>
                </a:solidFill>
              </a:rPr>
              <a:t>Табель  рабочего времени сформирован и направлен в бухгалтерию </a:t>
            </a:r>
            <a:endParaRPr/>
          </a:p>
        </p:txBody>
      </p:sp>
      <p:sp>
        <p:nvSpPr>
          <p:cNvPr id="47" name="Прямоугольник: скругленные углы 46"/>
          <p:cNvSpPr/>
          <p:nvPr/>
        </p:nvSpPr>
        <p:spPr bwMode="auto">
          <a:xfrm>
            <a:off x="410699" y="3313575"/>
            <a:ext cx="3592331" cy="165344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Решения: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1. Разработка формы отчета для заполнения в </a:t>
            </a: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эл.виде</a:t>
            </a: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 (удаленный доступ)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2. Разработка порядка предоставления отчетности по предоставлению социальных услуг по уходу в системе долговременного ухода.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3. Ознакомление помощников по уходу с порядком.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4. Разработка автоматизированной системы внесения данных и обработки сведений.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5. Подготовка алгоритма работы.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Стрелка: вправо с вырезом 5"/>
          <p:cNvSpPr/>
          <p:nvPr/>
        </p:nvSpPr>
        <p:spPr bwMode="auto">
          <a:xfrm>
            <a:off x="1331551" y="1963067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: вправо с вырезом 50"/>
          <p:cNvSpPr/>
          <p:nvPr/>
        </p:nvSpPr>
        <p:spPr bwMode="auto">
          <a:xfrm>
            <a:off x="7547431" y="1934394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: вправо с вырезом 52"/>
          <p:cNvSpPr/>
          <p:nvPr/>
        </p:nvSpPr>
        <p:spPr bwMode="auto">
          <a:xfrm>
            <a:off x="3443337" y="1963066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с вырезом 53"/>
          <p:cNvSpPr/>
          <p:nvPr/>
        </p:nvSpPr>
        <p:spPr bwMode="auto">
          <a:xfrm>
            <a:off x="5506555" y="1934394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" name="Рисунок 54" descr="пила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174" y="1108129"/>
            <a:ext cx="1029886" cy="264781"/>
          </a:xfrm>
          <a:prstGeom prst="rect">
            <a:avLst/>
          </a:prstGeom>
        </p:spPr>
      </p:pic>
      <p:pic>
        <p:nvPicPr>
          <p:cNvPr id="56" name="Рисунок 55" descr="пила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71767" y="1108129"/>
            <a:ext cx="1029886" cy="26478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 bwMode="auto">
          <a:xfrm>
            <a:off x="2267390" y="2633611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0,5 часа</a:t>
            </a:r>
            <a:endParaRPr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4382162" y="2686315"/>
            <a:ext cx="804137" cy="3974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0.5- 1 час в течении 21 дня</a:t>
            </a:r>
            <a:endParaRPr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6396499" y="2679665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.5-7</a:t>
            </a:r>
            <a:endParaRPr/>
          </a:p>
        </p:txBody>
      </p:sp>
      <p:sp>
        <p:nvSpPr>
          <p:cNvPr id="4" name="Облако 3"/>
          <p:cNvSpPr/>
          <p:nvPr/>
        </p:nvSpPr>
        <p:spPr bwMode="auto">
          <a:xfrm>
            <a:off x="2941599" y="996685"/>
            <a:ext cx="467017" cy="4247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20" name="Облако 19"/>
          <p:cNvSpPr/>
          <p:nvPr/>
        </p:nvSpPr>
        <p:spPr bwMode="auto">
          <a:xfrm>
            <a:off x="3894405" y="933108"/>
            <a:ext cx="467017" cy="4247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/>
          </a:p>
        </p:txBody>
      </p:sp>
      <p:sp>
        <p:nvSpPr>
          <p:cNvPr id="21" name="Облако 20"/>
          <p:cNvSpPr/>
          <p:nvPr/>
        </p:nvSpPr>
        <p:spPr bwMode="auto">
          <a:xfrm>
            <a:off x="4499398" y="753635"/>
            <a:ext cx="467017" cy="4247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3</a:t>
            </a:r>
            <a:endParaRPr/>
          </a:p>
        </p:txBody>
      </p:sp>
      <p:sp>
        <p:nvSpPr>
          <p:cNvPr id="22" name="Облако 21"/>
          <p:cNvSpPr/>
          <p:nvPr/>
        </p:nvSpPr>
        <p:spPr bwMode="auto">
          <a:xfrm>
            <a:off x="6023178" y="760343"/>
            <a:ext cx="467017" cy="4247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4</a:t>
            </a:r>
            <a:endParaRPr/>
          </a:p>
        </p:txBody>
      </p:sp>
      <p:sp>
        <p:nvSpPr>
          <p:cNvPr id="23" name="Облако 22"/>
          <p:cNvSpPr/>
          <p:nvPr/>
        </p:nvSpPr>
        <p:spPr bwMode="auto">
          <a:xfrm>
            <a:off x="5114163" y="867758"/>
            <a:ext cx="467017" cy="42477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План мероприятий по проекту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761034" y="1501562"/>
          <a:ext cx="7495803" cy="3290668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47507"/>
                <a:gridCol w="3783339"/>
                <a:gridCol w="1551710"/>
                <a:gridCol w="870064"/>
                <a:gridCol w="1143183"/>
              </a:tblGrid>
              <a:tr h="710511"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Срок исполнения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Статус исполнения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49561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Разработать форму отчета для заполнения в эл.виде (удаленный доступ)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Печерских Р.С.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30.07.2025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53003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Разработать порядок предоставления отчетности по предоставлению социальных услуг по уходу в системе долговременного ухода в эд.виде.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Костылева Е.Н.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Склюева Н.И.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30.07.2025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58544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Ознакомление помощников по уходу с порядком.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Костылева Е.Н.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Склюева Н.И.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30.08.2025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58544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Разработать автоматизированную систему внесения данных отчета и обработки сведений.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Костылева Е.Н.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Печерских Р.С.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30.07.2025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458544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Подготовить алгоритм работы с отчетом в эл.виде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Костылева Е.Н.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Склюева Н.И.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30.07.2025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01336">
                <a:tc>
                  <a:txBody>
                    <a:bodyPr/>
                    <a:p>
                      <a:pPr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850" marR="5885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Флажок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547391" y="1872566"/>
            <a:ext cx="579733" cy="579733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498494" y="2490399"/>
            <a:ext cx="579733" cy="579733"/>
          </a:xfrm>
          <a:prstGeom prst="rect">
            <a:avLst/>
          </a:prstGeom>
        </p:spPr>
      </p:pic>
      <p:pic>
        <p:nvPicPr>
          <p:cNvPr id="7" name="Рисунок 6" descr="Флажок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431908" y="2966331"/>
            <a:ext cx="579733" cy="579733"/>
          </a:xfrm>
          <a:prstGeom prst="rect">
            <a:avLst/>
          </a:prstGeom>
        </p:spPr>
      </p:pic>
      <p:pic>
        <p:nvPicPr>
          <p:cNvPr id="8" name="Рисунок 7" descr="Флажок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409923" y="3556564"/>
            <a:ext cx="579733" cy="579733"/>
          </a:xfrm>
          <a:prstGeom prst="rect">
            <a:avLst/>
          </a:prstGeom>
        </p:spPr>
      </p:pic>
      <p:pic>
        <p:nvPicPr>
          <p:cNvPr id="9" name="Рисунок 8" descr="Флажок со сплошной заливкой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443382" y="4021995"/>
            <a:ext cx="579733" cy="579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Выполнение плана мероприятий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2472137" y="1221827"/>
            <a:ext cx="6325022" cy="55967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Разработали формы отчета для заполнения в </a:t>
            </a: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эл.виде</a:t>
            </a: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 с возможностью заполнения (удаленный доступ)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0698" y="1221827"/>
            <a:ext cx="1496929" cy="11272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ndara Light"/>
                <a:ea typeface="Calibri"/>
                <a:cs typeface="Arial"/>
              </a:rPr>
              <a:t>Потери времени на распечатку плана-отчета.</a:t>
            </a:r>
            <a:endParaRPr/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ndara Light"/>
                <a:ea typeface="Calibri"/>
                <a:cs typeface="Arial"/>
              </a:rPr>
              <a:t>Лишние движения помощника.</a:t>
            </a:r>
            <a:endParaRPr lang="ru-RU" sz="1000">
              <a:latin typeface="Calibri"/>
              <a:ea typeface="Calibri"/>
              <a:cs typeface="Calibri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76691" y="663944"/>
            <a:ext cx="1559991" cy="47296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БЫЛО</a:t>
            </a:r>
            <a:endParaRPr/>
          </a:p>
        </p:txBody>
      </p:sp>
      <p:sp>
        <p:nvSpPr>
          <p:cNvPr id="6" name="Овал 5"/>
          <p:cNvSpPr/>
          <p:nvPr/>
        </p:nvSpPr>
        <p:spPr bwMode="auto">
          <a:xfrm>
            <a:off x="4487124" y="684370"/>
            <a:ext cx="1559991" cy="47296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СТАЛО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65071" y="1820913"/>
            <a:ext cx="5593583" cy="31465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Овал 7"/>
          <p:cNvSpPr/>
          <p:nvPr/>
        </p:nvSpPr>
        <p:spPr bwMode="auto">
          <a:xfrm>
            <a:off x="276691" y="3207339"/>
            <a:ext cx="2061439" cy="1438193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В результате:</a:t>
            </a:r>
            <a:endParaRPr/>
          </a:p>
          <a:p>
            <a:pPr algn="ctr">
              <a:defRPr/>
            </a:pPr>
            <a:r>
              <a:rPr lang="ru-RU" sz="1000"/>
              <a:t>Сокращение времени на доставку отчета помощником до центра </a:t>
            </a:r>
            <a:r>
              <a:rPr lang="ru-RU" sz="1000"/>
              <a:t>соц.обслуживания</a:t>
            </a:r>
            <a:endParaRPr lang="ru-RU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7818" y="818368"/>
            <a:ext cx="4241966" cy="2997173"/>
          </a:xfrm>
          <a:prstGeom prst="rect">
            <a:avLst/>
          </a:prstGeom>
        </p:spPr>
      </p:pic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Выполнение плана мероприятий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267147" y="684370"/>
            <a:ext cx="1559991" cy="47296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БЫЛО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48298" y="1016838"/>
            <a:ext cx="5211979" cy="3682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Выполнение плана мероприятий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278411" y="658090"/>
            <a:ext cx="1559991" cy="47296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СТАЛО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1386" y="1157335"/>
            <a:ext cx="6932815" cy="38999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Выполнение плана мероприятий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2472137" y="1221827"/>
            <a:ext cx="6325022" cy="55967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Разработали порядок предоставления отчетности по предоставлению социальных услуг по уходу в системе долговременного ухода, утвердили директором. Ознакомили помощников по уходу с порядком.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0698" y="1221827"/>
            <a:ext cx="1496929" cy="112723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ndara Light"/>
                <a:ea typeface="Calibri"/>
                <a:cs typeface="Arial"/>
              </a:rPr>
              <a:t>Потери времени на распечатку плана-отчета.</a:t>
            </a:r>
            <a:endParaRPr/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ndara Light"/>
                <a:ea typeface="Calibri"/>
                <a:cs typeface="Arial"/>
              </a:rPr>
              <a:t>Лишние движения помощника.</a:t>
            </a:r>
            <a:endParaRPr lang="ru-RU" sz="1000">
              <a:latin typeface="Calibri"/>
              <a:ea typeface="Calibri"/>
              <a:cs typeface="Calibri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76691" y="663944"/>
            <a:ext cx="1559991" cy="47296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БЫЛО</a:t>
            </a:r>
            <a:endParaRPr/>
          </a:p>
        </p:txBody>
      </p:sp>
      <p:sp>
        <p:nvSpPr>
          <p:cNvPr id="6" name="Овал 5"/>
          <p:cNvSpPr/>
          <p:nvPr/>
        </p:nvSpPr>
        <p:spPr bwMode="auto">
          <a:xfrm>
            <a:off x="4487124" y="684370"/>
            <a:ext cx="1559991" cy="47296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СТАЛО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1">
            <a:off x="5610712" y="1943045"/>
            <a:ext cx="2832552" cy="312513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85740" y="1834880"/>
            <a:ext cx="2346858" cy="334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591705" y="327891"/>
            <a:ext cx="6561138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Выполнение плана мероприятий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2472137" y="1221827"/>
            <a:ext cx="6325022" cy="47296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Разработали автоматизированную систему внесения данных и обработки сведений.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Подготовили алгоритм работы.</a:t>
            </a:r>
            <a:endParaRPr/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lang="ru-RU" sz="1050" b="0" i="0" u="none" strike="noStrike" cap="none" spc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0699" y="1221827"/>
            <a:ext cx="1181618" cy="1245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ndara Light"/>
                <a:ea typeface="Calibri"/>
                <a:cs typeface="Arial"/>
              </a:rPr>
              <a:t>Потери времени на перенос данных.</a:t>
            </a:r>
            <a:endParaRPr/>
          </a:p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ru-RU" sz="1000">
                <a:latin typeface="Calibri"/>
                <a:ea typeface="Calibri"/>
                <a:cs typeface="Calibri"/>
              </a:rPr>
              <a:t>Долгий процесс формирования сводного табеля.</a:t>
            </a:r>
            <a:endParaRPr/>
          </a:p>
        </p:txBody>
      </p:sp>
      <p:sp>
        <p:nvSpPr>
          <p:cNvPr id="4" name="Овал 3"/>
          <p:cNvSpPr/>
          <p:nvPr/>
        </p:nvSpPr>
        <p:spPr bwMode="auto">
          <a:xfrm>
            <a:off x="276691" y="663944"/>
            <a:ext cx="1559991" cy="47296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БЫЛО</a:t>
            </a:r>
            <a:endParaRPr/>
          </a:p>
        </p:txBody>
      </p:sp>
      <p:sp>
        <p:nvSpPr>
          <p:cNvPr id="6" name="Овал 5"/>
          <p:cNvSpPr/>
          <p:nvPr/>
        </p:nvSpPr>
        <p:spPr bwMode="auto">
          <a:xfrm>
            <a:off x="4504477" y="658090"/>
            <a:ext cx="1559991" cy="47296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СТАЛО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94168" y="1844564"/>
            <a:ext cx="3517262" cy="19785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58500" y="2687319"/>
            <a:ext cx="3791876" cy="21330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Овал 8"/>
          <p:cNvSpPr/>
          <p:nvPr/>
        </p:nvSpPr>
        <p:spPr bwMode="auto">
          <a:xfrm>
            <a:off x="410699" y="4037351"/>
            <a:ext cx="4572000" cy="893936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В результате</a:t>
            </a:r>
            <a:r>
              <a:rPr lang="ru-RU" sz="1000"/>
              <a:t>:</a:t>
            </a:r>
            <a:endParaRPr/>
          </a:p>
          <a:p>
            <a:pPr algn="ctr">
              <a:defRPr/>
            </a:pPr>
            <a:r>
              <a:rPr lang="ru-RU" sz="1000"/>
              <a:t>Сокращение времени протекания процесса подготовки сводного плана-отчета предоставления </a:t>
            </a:r>
            <a:r>
              <a:rPr lang="ru-RU" sz="1000"/>
              <a:t>соцуслуг</a:t>
            </a:r>
            <a:r>
              <a:rPr lang="ru-RU" sz="1000"/>
              <a:t> за месяц и формирование табеля  рабочего времени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/>
          <p:nvPr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300" b="1" i="0" u="none" strike="noStrike" cap="none" spc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j-ea"/>
                <a:cs typeface="+mj-cs"/>
              </a:rPr>
              <a:t>Достижение целевых показателей</a:t>
            </a:r>
            <a:endParaRPr/>
          </a:p>
        </p:txBody>
      </p:sp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440516" y="984084"/>
          <a:ext cx="8403135" cy="201091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2976803"/>
                <a:gridCol w="1394961"/>
                <a:gridCol w="1314866"/>
                <a:gridCol w="1348240"/>
                <a:gridCol w="1368263"/>
              </a:tblGrid>
              <a:tr h="33451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900"/>
                        <a:t>Наименование показателя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</a:rPr>
                        <a:t>Текущий</a:t>
                      </a:r>
                      <a:endParaRPr lang="ru-RU" sz="9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</a:rPr>
                        <a:t>Целевой</a:t>
                      </a:r>
                      <a:endParaRPr lang="ru-RU" sz="9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</a:rPr>
                        <a:t>Фактический</a:t>
                      </a:r>
                      <a:endParaRPr lang="ru-RU" sz="9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900" b="1">
                          <a:solidFill>
                            <a:schemeClr val="lt1"/>
                          </a:solidFill>
                        </a:rPr>
                        <a:t>Эффективность, %</a:t>
                      </a:r>
                      <a:endParaRPr lang="ru-RU" sz="900" b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692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Сокращение времени  протекания процесса подготовки отчетности по предоставлению социальных услуг по уходу в системе долговременного ухода.</a:t>
                      </a:r>
                      <a:b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</a:b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ru-RU" sz="1400" b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25,2-43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400" b="0">
                          <a:latin typeface="Times New Roman"/>
                          <a:ea typeface="Times New Roman"/>
                          <a:cs typeface="Times New Roman"/>
                        </a:rPr>
                        <a:t>16-28,5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15-21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r>
                        <a:rPr lang="ru-RU" sz="1400" b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105,43</a:t>
                      </a:r>
                      <a:endParaRPr/>
                    </a:p>
                  </a:txBody>
                  <a:tcPr anchor="ctr"/>
                </a:tc>
              </a:tr>
              <a:tr h="266563">
                <a:tc>
                  <a:txBody>
                    <a:bodyPr/>
                    <a:p>
                      <a:pPr algn="ctr"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endParaRPr lang="ru-RU" sz="14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400" b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5022531" y="3570384"/>
            <a:ext cx="282081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+mn-cs"/>
              </a:rPr>
              <a:t>Эффективность</a:t>
            </a:r>
            <a:r>
              <a:rPr lang="ru-RU" sz="1000" b="1" i="0" u="none" strike="noStrike" cap="none" spc="0">
                <a:ln>
                  <a:noFill/>
                </a:ln>
                <a:solidFill>
                  <a:prstClr val="white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+mn-cs"/>
              </a:rPr>
              <a:t>по проекту – 105,43%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597727" y="3567916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1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+mn-ea"/>
                <a:cs typeface="+mn-cs"/>
              </a:rPr>
              <a:t>Выполнение плана мероприятий составило 100%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лачко с текстом: прямоугольное со скругленными углами 9"/>
          <p:cNvSpPr/>
          <p:nvPr/>
        </p:nvSpPr>
        <p:spPr bwMode="auto">
          <a:xfrm>
            <a:off x="394999" y="3752192"/>
            <a:ext cx="5840264" cy="90651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9" name="Облачко с текстом: прямоугольное со скругленными углами 8"/>
          <p:cNvSpPr/>
          <p:nvPr/>
        </p:nvSpPr>
        <p:spPr bwMode="auto">
          <a:xfrm>
            <a:off x="3950122" y="2159476"/>
            <a:ext cx="4744561" cy="120457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583336050" name="Google Shape;14;p18"/>
          <p:cNvSpPr txBox="1">
            <a:spLocks noGrp="1"/>
          </p:cNvSpPr>
          <p:nvPr>
            <p:ph type="title"/>
          </p:nvPr>
        </p:nvSpPr>
        <p:spPr bwMode="auto">
          <a:xfrm>
            <a:off x="1260003" y="218263"/>
            <a:ext cx="3806309" cy="31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r>
              <a:rPr lang="ru-RU" sz="1600"/>
              <a:t>ОТЗЫВЫ ПОМОЩНИКОВ ПО УХОДУ</a:t>
            </a:r>
            <a:endParaRPr sz="1600"/>
          </a:p>
        </p:txBody>
      </p:sp>
      <p:sp>
        <p:nvSpPr>
          <p:cNvPr id="1818510229" name="Google Shape;16;p18"/>
          <p:cNvSpPr txBox="1">
            <a:spLocks noGrp="1"/>
          </p:cNvSpPr>
          <p:nvPr>
            <p:ph type="body" idx="2"/>
          </p:nvPr>
        </p:nvSpPr>
        <p:spPr bwMode="auto">
          <a:xfrm flipH="0" flipV="0">
            <a:off x="3950121" y="2295784"/>
            <a:ext cx="4671757" cy="90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49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Очень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удобно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каждый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день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вести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отчет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в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электронном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виде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,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отмечать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,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переносить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услуги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!!!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Хотелось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бы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и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дальше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так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работать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с 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отчётами</a:t>
            </a: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 ❗❗❗</a:t>
            </a:r>
            <a:endParaRPr/>
          </a:p>
        </p:txBody>
      </p:sp>
      <p:sp>
        <p:nvSpPr>
          <p:cNvPr id="444308626" name="Google Shape;17;p18"/>
          <p:cNvSpPr txBox="1">
            <a:spLocks noGrp="1"/>
          </p:cNvSpPr>
          <p:nvPr>
            <p:ph type="body" idx="3"/>
          </p:nvPr>
        </p:nvSpPr>
        <p:spPr bwMode="auto">
          <a:xfrm>
            <a:off x="232320" y="3882557"/>
            <a:ext cx="5711824" cy="61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23849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14324" algn="l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1300" b="0" i="0" u="none" spc="11">
                <a:solidFill>
                  <a:srgbClr val="0C0D0E"/>
                </a:solidFill>
                <a:latin typeface="Arial"/>
                <a:ea typeface="Arial"/>
                <a:cs typeface="Arial"/>
              </a:rPr>
              <a:t>Очень удобно, отнимает минимум времени, все точно подсчитано, нет ошибок, зашел отметил и всё готово! Однозначно за  отчеты в электронном виде!</a:t>
            </a:r>
            <a:endParaRPr/>
          </a:p>
        </p:txBody>
      </p:sp>
      <p:sp>
        <p:nvSpPr>
          <p:cNvPr id="2" name="Облачко с текстом: прямоугольное со скругленными углами 1"/>
          <p:cNvSpPr/>
          <p:nvPr/>
        </p:nvSpPr>
        <p:spPr bwMode="auto">
          <a:xfrm>
            <a:off x="502728" y="685190"/>
            <a:ext cx="4258457" cy="120457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/>
              <a:t>Очень удобно вести отчет в электронном виде. Для нас максимум удобств, легко отмечать, переносить услуги, никаких подсчётов с калькулятором, минимум затрачено нашего времени на ведение  отчётности , в любое время приложение под рукой,  что не сказала бы о бумажном варианте.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 bwMode="auto">
          <a:xfrm>
            <a:off x="302759" y="1076357"/>
            <a:ext cx="6009266" cy="38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>
              <a:defRPr/>
            </a:pPr>
            <a:r>
              <a:rPr lang="ru-RU" sz="1200" b="0">
                <a:solidFill>
                  <a:schemeClr val="tx1"/>
                </a:solidFill>
                <a:latin typeface="Times New Roman"/>
                <a:cs typeface="Times New Roman"/>
              </a:rPr>
              <a:t>        </a:t>
            </a:r>
            <a:br>
              <a:rPr lang="ru-RU" sz="1200" b="0">
                <a:solidFill>
                  <a:schemeClr val="tx1"/>
                </a:solidFill>
                <a:latin typeface="Times New Roman"/>
                <a:cs typeface="Times New Roman"/>
              </a:rPr>
            </a:br>
            <a:br>
              <a:rPr lang="ru-RU" sz="1200" b="0" i="1">
                <a:solidFill>
                  <a:schemeClr val="tx1"/>
                </a:solidFill>
                <a:latin typeface="Times New Roman"/>
                <a:cs typeface="Times New Roman"/>
              </a:rPr>
            </a:br>
            <a:br>
              <a:rPr lang="ru-RU" sz="1200" b="0">
                <a:solidFill>
                  <a:schemeClr val="tx1"/>
                </a:solidFill>
                <a:latin typeface="Times New Roman"/>
                <a:cs typeface="Times New Roman"/>
              </a:rPr>
            </a:br>
            <a:br>
              <a:rPr lang="ru-RU" sz="1200" b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sz="1200" b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 bwMode="auto">
          <a:xfrm>
            <a:off x="292677" y="320043"/>
            <a:ext cx="6737230" cy="69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Государственное бюджетное учреждение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«Центр социального обслуживания № 9»</a:t>
            </a:r>
            <a:endParaRPr/>
          </a:p>
          <a:p>
            <a:pPr marL="0" lvl="0" indent="0">
              <a:spcBef>
                <a:spcPts val="0"/>
              </a:spcBef>
              <a:buClr>
                <a:srgbClr val="3F3F3F"/>
              </a:buClr>
              <a:buSzPts val="1400"/>
              <a:defRPr/>
            </a:pP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09651" y="1155802"/>
            <a:ext cx="6510528" cy="3174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Государственное бюджетное учреждение «Центр социального обслуживания № 9» является </a:t>
            </a:r>
            <a:r>
              <a:rPr sz="1400" b="0" i="0" u="sng">
                <a:solidFill>
                  <a:schemeClr val="tx1"/>
                </a:solidFill>
                <a:latin typeface="Arial"/>
                <a:ea typeface="Arial"/>
                <a:cs typeface="Arial"/>
              </a:rPr>
              <a:t>некоммерческой</a:t>
            </a:r>
            <a:r>
              <a:rPr lang="ru-RU"/>
              <a:t> организацией социального обслуживания, находящейся в ведении Курганской области, осуществляющей социальное обслуживание на дому. Функции и полномочия учредителя Учреждения от имени Курганской области осуществляет Департамент социальной политики Курганской области.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ГБУ «ЦСО № 9» 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осуществля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ет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организационн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ую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и практическ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ую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деятельност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ь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по оказанию 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социальных услуг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и дополнительных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социальных 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услуг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в форме 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социального обслуживания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на дому гражданам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пожилого возраста, инвалидам, детям – инвалидам, детям из социально-опасных семей и отдельным группам населения, попавшим в 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трудную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жизненную ситуацию</a:t>
            </a:r>
            <a:r>
              <a:rPr lang="ru-RU"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. На социальном обслуживании состоит 803 гражданина пожилого возраста и инвалидов, 3921 человек из семей</a:t>
            </a:r>
            <a:r>
              <a:rPr lang="ru-RU" sz="1400" u="none">
                <a:solidFill>
                  <a:schemeClr val="tx1"/>
                </a:solidFill>
              </a:rPr>
              <a:t>, нуждающихся в предоставлении социальных услуг, 56 граждан получают социальный услуги по уходу в системе долговременного ухода.</a:t>
            </a:r>
            <a:endParaRPr sz="1400" u="none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body" idx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>
              <a:lnSpc>
                <a:spcPct val="9219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100"/>
              <a:buFont typeface="Arial"/>
              <a:buNone/>
              <a:defRPr/>
            </a:pPr>
            <a:r>
              <a:rPr lang="ru-RU"/>
              <a:t>Спасибо</a:t>
            </a:r>
            <a:endParaRPr/>
          </a:p>
          <a:p>
            <a:pPr marL="0" lvl="0" indent="0" algn="l">
              <a:lnSpc>
                <a:spcPct val="92195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100"/>
              <a:buFont typeface="Arial"/>
              <a:buNone/>
              <a:defRPr/>
            </a:pPr>
            <a:r>
              <a:rPr lang="ru-RU"/>
              <a:t>за внимание!</a:t>
            </a:r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2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None/>
              <a:defRPr/>
            </a:pPr>
            <a:r>
              <a:rPr lang="en-US" sz="1200"/>
              <a:t>202</a:t>
            </a:r>
            <a:r>
              <a:rPr lang="ru-RU" sz="1200"/>
              <a:t>5</a:t>
            </a:r>
            <a:r>
              <a:rPr lang="en-US" sz="1200"/>
              <a:t> </a:t>
            </a:r>
            <a:r>
              <a:rPr lang="ru-RU" sz="1200"/>
              <a:t>год</a:t>
            </a:r>
            <a:endParaRPr sz="1200"/>
          </a:p>
        </p:txBody>
      </p:sp>
      <p:sp>
        <p:nvSpPr>
          <p:cNvPr id="256" name="Google Shape;256;p16"/>
          <p:cNvSpPr txBox="1">
            <a:spLocks noGrp="1"/>
          </p:cNvSpPr>
          <p:nvPr>
            <p:ph type="body" idx="5"/>
          </p:nvPr>
        </p:nvSpPr>
        <p:spPr bwMode="auto">
          <a:xfrm>
            <a:off x="539750" y="3311524"/>
            <a:ext cx="6366147" cy="35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>
              <a:defRPr/>
            </a:pPr>
            <a:r>
              <a:rPr lang="ru-RU">
                <a:solidFill>
                  <a:srgbClr val="002060"/>
                </a:solidFill>
              </a:rPr>
              <a:t> </a:t>
            </a:r>
            <a:endParaRPr lang="ru-RU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3"/>
          </p:nvPr>
        </p:nvSpPr>
        <p:spPr bwMode="auto">
          <a:xfrm>
            <a:off x="539750" y="3537857"/>
            <a:ext cx="5837402" cy="946377"/>
          </a:xfrm>
        </p:spPr>
        <p:txBody>
          <a:bodyPr/>
          <a:lstStyle/>
          <a:p>
            <a:pPr algn="ctr">
              <a:defRPr/>
            </a:pP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 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9128" y="3160488"/>
            <a:ext cx="4424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Государственное бюджетное учреждение 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«Центр социального обслуживания №9»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 bwMode="auto">
          <a:xfrm>
            <a:off x="539750" y="431799"/>
            <a:ext cx="5527675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latin typeface="Times New Roman"/>
                <a:cs typeface="Times New Roman"/>
              </a:rPr>
              <a:t>Организационно-распорядительные документы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2"/>
          </p:nvPr>
        </p:nvSpPr>
        <p:spPr bwMode="auto">
          <a:xfrm>
            <a:off x="473533" y="1399511"/>
            <a:ext cx="4622341" cy="323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 исполнение Перечня поручений Губернатора Курганской области </a:t>
            </a:r>
            <a:endParaRPr/>
          </a:p>
          <a:p>
            <a:pPr marL="0" lvl="0" indent="0">
              <a:spcBef>
                <a:spcPts val="0"/>
              </a:spcBef>
              <a:buSzPts val="1800"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реализации проекта </a:t>
            </a:r>
            <a:endParaRPr/>
          </a:p>
          <a:p>
            <a:pPr marL="0" lvl="0" indent="0">
              <a:spcBef>
                <a:spcPts val="0"/>
              </a:spcBef>
              <a:buSzPts val="1800"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«Эффективный регион» в Курганской области в целях повышения эффективности деятельности </a:t>
            </a:r>
            <a:endParaRPr/>
          </a:p>
          <a:p>
            <a:pPr marL="0" lvl="0" indent="0">
              <a:spcBef>
                <a:spcPts val="0"/>
              </a:spcBef>
              <a:buSzPts val="1800"/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ГБУ «ЦСО №9» подготовлен и подписан приказ от 07.04.2025 г. № 64-ОД.</a:t>
            </a:r>
            <a:endParaRPr/>
          </a:p>
          <a:p>
            <a:pPr marL="0" lvl="0" indent="0" algn="ctr">
              <a:spcBef>
                <a:spcPts val="0"/>
              </a:spcBef>
              <a:buSzPts val="1800"/>
              <a:defRPr/>
            </a:pPr>
            <a:endParaRPr lang="ru-RU" sz="2000">
              <a:solidFill>
                <a:schemeClr val="tx1"/>
              </a:solidFill>
              <a:latin typeface="Arial"/>
              <a:ea typeface="Times New Roman"/>
              <a:cs typeface="Arial"/>
            </a:endParaRPr>
          </a:p>
          <a:p>
            <a:pPr marL="0" lvl="0" indent="0" algn="ctr">
              <a:spcBef>
                <a:spcPts val="0"/>
              </a:spcBef>
              <a:buSzPts val="1800"/>
              <a:defRPr/>
            </a:pPr>
            <a:endParaRPr lang="ru-RU" sz="2000">
              <a:solidFill>
                <a:schemeClr val="tx1"/>
              </a:solidFill>
              <a:latin typeface="Arial"/>
              <a:ea typeface="Times New Roman"/>
              <a:cs typeface="Arial"/>
            </a:endParaRPr>
          </a:p>
          <a:p>
            <a:pPr marL="0" lvl="0" indent="0" algn="ctr">
              <a:spcBef>
                <a:spcPts val="0"/>
              </a:spcBef>
              <a:buSzPts val="1800"/>
              <a:defRPr/>
            </a:pP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5874" y="987212"/>
            <a:ext cx="3140479" cy="3651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ыноска: стрелка вниз 1"/>
          <p:cNvSpPr/>
          <p:nvPr/>
        </p:nvSpPr>
        <p:spPr bwMode="auto">
          <a:xfrm>
            <a:off x="943661" y="534010"/>
            <a:ext cx="5340096" cy="914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КОМАНДА ПРОЕКТА</a:t>
            </a:r>
            <a:endParaRPr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694944" y="1609344"/>
            <a:ext cx="7256678" cy="266841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/>
              <a:t>Руководитель рабочей группы: Костылева Елена Николаевна. заместитель директора по общим вопросам</a:t>
            </a:r>
            <a:endParaRPr/>
          </a:p>
          <a:p>
            <a:pPr>
              <a:defRPr/>
            </a:pPr>
            <a:endParaRPr lang="ru-RU" sz="1600"/>
          </a:p>
          <a:p>
            <a:pPr>
              <a:defRPr/>
            </a:pPr>
            <a:r>
              <a:rPr lang="ru-RU" sz="1600"/>
              <a:t>Члены рабочей группы:</a:t>
            </a:r>
            <a:endParaRPr/>
          </a:p>
          <a:p>
            <a:pPr marL="239821" indent="-239821">
              <a:buAutoNum type="arabicPeriod"/>
              <a:defRPr/>
            </a:pPr>
            <a:r>
              <a:rPr lang="ru-RU" sz="1600"/>
              <a:t>Склюева Наталья Ивановна</a:t>
            </a:r>
            <a:endParaRPr/>
          </a:p>
          <a:p>
            <a:pPr>
              <a:defRPr/>
            </a:pPr>
            <a:r>
              <a:rPr lang="ru-RU" sz="1600"/>
              <a:t>2. Печерских Роман Сергеевич</a:t>
            </a:r>
            <a:endParaRPr/>
          </a:p>
          <a:p>
            <a:pPr>
              <a:defRPr/>
            </a:pPr>
            <a:r>
              <a:rPr lang="ru-RU" sz="1600"/>
              <a:t>3. Усольцева Елена Владимировна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2142" y="1123536"/>
            <a:ext cx="6866895" cy="3696113"/>
          </a:xfrm>
        </p:spPr>
        <p:txBody>
          <a:bodyPr/>
          <a:lstStyle/>
          <a:p>
            <a:pPr lvl="0">
              <a:defRPr/>
            </a:pPr>
            <a:r>
              <a:rPr lang="ru-RU" sz="1600">
                <a:latin typeface="Times New Roman"/>
                <a:cs typeface="Times New Roman"/>
              </a:rPr>
              <a:t>Цель:</a:t>
            </a:r>
            <a:br>
              <a:rPr lang="ru-RU" sz="1600" b="0">
                <a:latin typeface="Times New Roman"/>
                <a:cs typeface="Times New Roman"/>
              </a:rPr>
            </a:br>
            <a:r>
              <a:rPr lang="ru-RU" sz="1600" b="0">
                <a:latin typeface="Times New Roman"/>
                <a:cs typeface="Times New Roman"/>
              </a:rPr>
              <a:t>Сокращение времени протекания процесса подготовки отчетности по предоставлению социальных услуг по уходу в системе долговременного ухода.</a:t>
            </a:r>
            <a:br>
              <a:rPr lang="ru-RU" sz="1600" b="0">
                <a:latin typeface="Times New Roman"/>
                <a:cs typeface="Times New Roman"/>
              </a:rPr>
            </a:br>
            <a:r>
              <a:rPr lang="ru-RU" sz="1600" b="0">
                <a:latin typeface="Times New Roman"/>
                <a:cs typeface="Times New Roman"/>
              </a:rPr>
              <a:t> </a:t>
            </a:r>
            <a:br>
              <a:rPr lang="ru-RU" sz="1600" b="0">
                <a:latin typeface="Times New Roman"/>
                <a:cs typeface="Times New Roman"/>
              </a:rPr>
            </a:br>
            <a:r>
              <a:rPr lang="ru-RU" sz="1600">
                <a:latin typeface="Times New Roman"/>
                <a:cs typeface="Times New Roman"/>
              </a:rPr>
              <a:t>Периметр проекта</a:t>
            </a:r>
            <a:r>
              <a:rPr lang="en-US" sz="1600">
                <a:latin typeface="Times New Roman"/>
                <a:cs typeface="Times New Roman"/>
              </a:rPr>
              <a:t>:</a:t>
            </a:r>
            <a:br>
              <a:rPr lang="ru-RU" sz="1600" b="0">
                <a:latin typeface="Times New Roman"/>
                <a:cs typeface="Times New Roman"/>
              </a:rPr>
            </a:br>
            <a:r>
              <a:rPr lang="ru-RU" sz="1600" b="0">
                <a:latin typeface="Times New Roman"/>
                <a:cs typeface="Times New Roman"/>
              </a:rPr>
              <a:t>ГБУ «ЦСО №9» (Кетовский МО, Белозерский МО).</a:t>
            </a:r>
            <a:br>
              <a:rPr lang="ru-RU" sz="1600" b="0">
                <a:latin typeface="Times New Roman"/>
                <a:cs typeface="Times New Roman"/>
              </a:rPr>
            </a:br>
            <a:br>
              <a:rPr lang="ru-RU" sz="1600" b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ru-RU" sz="16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02829" y="409046"/>
            <a:ext cx="4593020" cy="600603"/>
          </a:xfrm>
        </p:spPr>
        <p:txBody>
          <a:bodyPr/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Цели и периметр проекта</a:t>
            </a:r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44325" y="2855592"/>
            <a:ext cx="1373734" cy="1169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 bwMode="auto">
          <a:xfrm>
            <a:off x="2861183" y="327890"/>
            <a:ext cx="2732520" cy="548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300"/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Паспорт проекта</a:t>
            </a:r>
            <a:endParaRPr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5590" y="748862"/>
            <a:ext cx="7357203" cy="4326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Заголовок 2"/>
          <p:cNvSpPr txBox="1"/>
          <p:nvPr/>
        </p:nvSpPr>
        <p:spPr bwMode="auto">
          <a:xfrm>
            <a:off x="645568" y="392473"/>
            <a:ext cx="6555068" cy="329894"/>
          </a:xfrm>
          <a:prstGeom prst="rect">
            <a:avLst/>
          </a:prstGeom>
        </p:spPr>
        <p:txBody>
          <a:bodyPr lIns="68534" tIns="34268" rIns="68534" bIns="34268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Текущая карта процесса (как есть)</a:t>
            </a:r>
            <a:r>
              <a:rPr lang="ru-RU" sz="2400" i="1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7144450" y="2501746"/>
            <a:ext cx="1592347" cy="77497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Время протекания процесса: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+mn-ea"/>
                <a:cs typeface="+mn-cs"/>
              </a:rPr>
              <a:t>25,2-43 часа</a:t>
            </a:r>
            <a:endParaRPr/>
          </a:p>
        </p:txBody>
      </p:sp>
      <p:sp>
        <p:nvSpPr>
          <p:cNvPr id="5" name="Прямоугольник: усеченные верхние углы 4"/>
          <p:cNvSpPr/>
          <p:nvPr/>
        </p:nvSpPr>
        <p:spPr bwMode="auto">
          <a:xfrm>
            <a:off x="358317" y="835884"/>
            <a:ext cx="1232870" cy="995525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/>
              <a:t>Дополнение к инд.программе предоставления соцуслуг</a:t>
            </a:r>
            <a:endParaRPr/>
          </a:p>
        </p:txBody>
      </p:sp>
      <p:sp>
        <p:nvSpPr>
          <p:cNvPr id="34" name="Прямоугольник: усеченные верхние углы 33"/>
          <p:cNvSpPr/>
          <p:nvPr/>
        </p:nvSpPr>
        <p:spPr bwMode="auto">
          <a:xfrm>
            <a:off x="2117887" y="814358"/>
            <a:ext cx="1232870" cy="1125900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Зав. отделением</a:t>
            </a:r>
            <a:endParaRPr/>
          </a:p>
          <a:p>
            <a:pPr algn="ctr">
              <a:defRPr/>
            </a:pPr>
            <a:r>
              <a:rPr lang="ru-RU" sz="1000"/>
              <a:t>Получает дополнение к ИППСО на получателя соцуслуг</a:t>
            </a:r>
            <a:endParaRPr/>
          </a:p>
        </p:txBody>
      </p:sp>
      <p:sp>
        <p:nvSpPr>
          <p:cNvPr id="36" name="Прямоугольник: усеченные верхние углы 35"/>
          <p:cNvSpPr/>
          <p:nvPr/>
        </p:nvSpPr>
        <p:spPr bwMode="auto">
          <a:xfrm>
            <a:off x="3881763" y="795757"/>
            <a:ext cx="1874766" cy="114450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Зав. отделением</a:t>
            </a:r>
            <a:endParaRPr/>
          </a:p>
          <a:p>
            <a:pPr algn="ctr">
              <a:defRPr/>
            </a:pPr>
            <a:r>
              <a:rPr lang="ru-RU" sz="1000"/>
              <a:t>Составляет план-отчет предоставления соцуслуг  на каждого получателя соцуслуг на месяц и передает помощнику </a:t>
            </a:r>
            <a:endParaRPr/>
          </a:p>
        </p:txBody>
      </p:sp>
      <p:sp>
        <p:nvSpPr>
          <p:cNvPr id="37" name="Прямоугольник: усеченные верхние углы 36"/>
          <p:cNvSpPr/>
          <p:nvPr/>
        </p:nvSpPr>
        <p:spPr bwMode="auto">
          <a:xfrm>
            <a:off x="6287535" y="795757"/>
            <a:ext cx="1713831" cy="107578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Помощник</a:t>
            </a:r>
            <a:endParaRPr/>
          </a:p>
          <a:p>
            <a:pPr algn="ctr">
              <a:defRPr/>
            </a:pPr>
            <a:r>
              <a:rPr lang="ru-RU" sz="1000"/>
              <a:t>Заполняет  план-отчет предоставления получателю соцуслуг в ежедневном режиме </a:t>
            </a:r>
            <a:endParaRPr/>
          </a:p>
        </p:txBody>
      </p:sp>
      <p:sp>
        <p:nvSpPr>
          <p:cNvPr id="38" name="Прямоугольник: усеченные верхние углы 37"/>
          <p:cNvSpPr/>
          <p:nvPr/>
        </p:nvSpPr>
        <p:spPr bwMode="auto">
          <a:xfrm>
            <a:off x="123887" y="2298694"/>
            <a:ext cx="1197145" cy="114450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Помощник</a:t>
            </a:r>
            <a:endParaRPr/>
          </a:p>
          <a:p>
            <a:pPr algn="ctr">
              <a:defRPr/>
            </a:pPr>
            <a:r>
              <a:rPr lang="ru-RU" sz="1000"/>
              <a:t>Приезжает в Учреждение и сдает план-отчет на бум.носителе</a:t>
            </a:r>
            <a:endParaRPr/>
          </a:p>
        </p:txBody>
      </p:sp>
      <p:sp>
        <p:nvSpPr>
          <p:cNvPr id="40" name="Прямоугольник: усеченные верхние углы 39"/>
          <p:cNvSpPr/>
          <p:nvPr/>
        </p:nvSpPr>
        <p:spPr bwMode="auto">
          <a:xfrm>
            <a:off x="3563970" y="2340404"/>
            <a:ext cx="1713831" cy="114450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Зав. отделением</a:t>
            </a:r>
            <a:endParaRPr/>
          </a:p>
          <a:p>
            <a:pPr algn="ctr">
              <a:defRPr/>
            </a:pPr>
            <a:r>
              <a:rPr lang="ru-RU" sz="1000"/>
              <a:t>Заполняет табель  рабочего времени помощников по предоставлению  соцуслуг</a:t>
            </a:r>
            <a:endParaRPr/>
          </a:p>
        </p:txBody>
      </p:sp>
      <p:sp>
        <p:nvSpPr>
          <p:cNvPr id="41" name="Прямоугольник: усеченные верхние углы 40"/>
          <p:cNvSpPr/>
          <p:nvPr/>
        </p:nvSpPr>
        <p:spPr bwMode="auto">
          <a:xfrm>
            <a:off x="5610377" y="2377291"/>
            <a:ext cx="1172233" cy="114450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/>
              <a:t>Табель  рабочего времени заполнен и направлен в кадры</a:t>
            </a:r>
            <a:endParaRPr/>
          </a:p>
        </p:txBody>
      </p:sp>
      <p:sp>
        <p:nvSpPr>
          <p:cNvPr id="44" name="Звезда: 8 точек 43"/>
          <p:cNvSpPr/>
          <p:nvPr/>
        </p:nvSpPr>
        <p:spPr bwMode="auto">
          <a:xfrm>
            <a:off x="1605888" y="2174593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3</a:t>
            </a:r>
            <a:endParaRPr/>
          </a:p>
        </p:txBody>
      </p:sp>
      <p:sp>
        <p:nvSpPr>
          <p:cNvPr id="46" name="Звезда: 8 точек 45"/>
          <p:cNvSpPr/>
          <p:nvPr/>
        </p:nvSpPr>
        <p:spPr bwMode="auto">
          <a:xfrm>
            <a:off x="6407994" y="678145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/>
          </a:p>
        </p:txBody>
      </p:sp>
      <p:sp>
        <p:nvSpPr>
          <p:cNvPr id="47" name="Прямоугольник: скругленные углы 46"/>
          <p:cNvSpPr/>
          <p:nvPr/>
        </p:nvSpPr>
        <p:spPr bwMode="auto">
          <a:xfrm>
            <a:off x="630155" y="3880301"/>
            <a:ext cx="3592331" cy="1144501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+mn-cs"/>
              </a:rPr>
              <a:t>Проблемы: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+mn-cs"/>
              </a:rPr>
              <a:t>Потери времени на распечатку плана-отчета.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+mn-cs"/>
              </a:rPr>
              <a:t>Лишние движения помощника.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defRPr/>
            </a:pPr>
            <a:r>
              <a:rPr lang="ru-RU" sz="1050">
                <a:solidFill>
                  <a:schemeClr val="tx1"/>
                </a:solidFill>
                <a:latin typeface="Arial"/>
              </a:rPr>
              <a:t>Ожидание предоставления плана-отчета.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+mn-cs"/>
              </a:rPr>
              <a:t>Потери времени на перенос </a:t>
            </a:r>
            <a:r>
              <a:rPr lang="ru-RU" sz="1050">
                <a:solidFill>
                  <a:schemeClr val="tx1"/>
                </a:solidFill>
                <a:latin typeface="Arial"/>
              </a:rPr>
              <a:t>данных.</a:t>
            </a:r>
            <a:endParaRPr/>
          </a:p>
          <a:p>
            <a:pPr marL="228600" marR="0" lvl="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defRPr/>
            </a:pPr>
            <a:r>
              <a:rPr lang="ru-RU" sz="1050" b="0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+mn-cs"/>
              </a:rPr>
              <a:t>Долгий процесс формирования табеля учета рабочего времени.</a:t>
            </a:r>
            <a:endParaRPr/>
          </a:p>
        </p:txBody>
      </p:sp>
      <p:sp>
        <p:nvSpPr>
          <p:cNvPr id="48" name="Звезда: 8 точек 47"/>
          <p:cNvSpPr/>
          <p:nvPr/>
        </p:nvSpPr>
        <p:spPr bwMode="auto">
          <a:xfrm>
            <a:off x="4003204" y="2167427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5</a:t>
            </a:r>
            <a:endParaRPr/>
          </a:p>
        </p:txBody>
      </p:sp>
      <p:sp>
        <p:nvSpPr>
          <p:cNvPr id="49" name="Звезда: 8 точек 48"/>
          <p:cNvSpPr/>
          <p:nvPr/>
        </p:nvSpPr>
        <p:spPr bwMode="auto">
          <a:xfrm>
            <a:off x="168250" y="3753569"/>
            <a:ext cx="588096" cy="54207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: вправо с вырезом 5"/>
          <p:cNvSpPr/>
          <p:nvPr/>
        </p:nvSpPr>
        <p:spPr bwMode="auto">
          <a:xfrm>
            <a:off x="1623473" y="1125691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: вправо с вырезом 49"/>
          <p:cNvSpPr/>
          <p:nvPr/>
        </p:nvSpPr>
        <p:spPr bwMode="auto">
          <a:xfrm>
            <a:off x="3377225" y="1137593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: вправо с вырезом 50"/>
          <p:cNvSpPr/>
          <p:nvPr/>
        </p:nvSpPr>
        <p:spPr bwMode="auto">
          <a:xfrm>
            <a:off x="5142056" y="2783414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: вправо с вырезом 51"/>
          <p:cNvSpPr/>
          <p:nvPr/>
        </p:nvSpPr>
        <p:spPr bwMode="auto">
          <a:xfrm>
            <a:off x="1324535" y="2718238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: вправо с вырезом 52"/>
          <p:cNvSpPr/>
          <p:nvPr/>
        </p:nvSpPr>
        <p:spPr bwMode="auto">
          <a:xfrm>
            <a:off x="5756529" y="1173371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с вырезом 53"/>
          <p:cNvSpPr/>
          <p:nvPr/>
        </p:nvSpPr>
        <p:spPr bwMode="auto">
          <a:xfrm>
            <a:off x="8031297" y="1173371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" name="Рисунок 54" descr="пила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5503" y="660041"/>
            <a:ext cx="1029886" cy="264781"/>
          </a:xfrm>
          <a:prstGeom prst="rect">
            <a:avLst/>
          </a:prstGeom>
        </p:spPr>
      </p:pic>
      <p:pic>
        <p:nvPicPr>
          <p:cNvPr id="56" name="Рисунок 55" descr="пила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77115" y="2096983"/>
            <a:ext cx="1029886" cy="26478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 bwMode="auto">
          <a:xfrm>
            <a:off x="2282109" y="1971267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0,5 часа</a:t>
            </a:r>
            <a:endParaRPr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358317" y="3469374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1-3 часа</a:t>
            </a:r>
            <a:endParaRPr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6773738" y="1901238"/>
            <a:ext cx="899631" cy="5434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0.2- 0,5 час в течение месяца (21 раб.день)</a:t>
            </a:r>
            <a:endParaRPr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4454829" y="1953141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0.5 – 1 час</a:t>
            </a:r>
            <a:endParaRPr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4018816" y="3481948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.5-7</a:t>
            </a:r>
            <a:endParaRPr/>
          </a:p>
        </p:txBody>
      </p:sp>
      <p:sp>
        <p:nvSpPr>
          <p:cNvPr id="62" name="Звезда: 8 точек 61"/>
          <p:cNvSpPr/>
          <p:nvPr/>
        </p:nvSpPr>
        <p:spPr bwMode="auto">
          <a:xfrm>
            <a:off x="3561941" y="2258870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4</a:t>
            </a:r>
            <a:endParaRPr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11048" y="3410084"/>
            <a:ext cx="1578559" cy="1229048"/>
          </a:xfrm>
          <a:prstGeom prst="rect">
            <a:avLst/>
          </a:prstGeom>
          <a:noFill/>
        </p:spPr>
      </p:pic>
      <p:sp>
        <p:nvSpPr>
          <p:cNvPr id="31" name="Звезда: 8 точек 30"/>
          <p:cNvSpPr/>
          <p:nvPr/>
        </p:nvSpPr>
        <p:spPr bwMode="auto">
          <a:xfrm>
            <a:off x="4064499" y="622339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/>
          </a:p>
        </p:txBody>
      </p:sp>
      <p:sp>
        <p:nvSpPr>
          <p:cNvPr id="32" name="Прямоугольник: усеченные верхние углы 31"/>
          <p:cNvSpPr/>
          <p:nvPr/>
        </p:nvSpPr>
        <p:spPr bwMode="auto">
          <a:xfrm>
            <a:off x="1820682" y="2324873"/>
            <a:ext cx="1197145" cy="1144501"/>
          </a:xfrm>
          <a:prstGeom prst="snip2SameRect">
            <a:avLst>
              <a:gd name="adj1" fmla="val 16667"/>
              <a:gd name="adj2" fmla="val 0"/>
            </a:avLst>
          </a:prstGeo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/>
              <a:t>Зав.отделением</a:t>
            </a:r>
            <a:endParaRPr/>
          </a:p>
          <a:p>
            <a:pPr algn="ctr">
              <a:defRPr/>
            </a:pPr>
            <a:r>
              <a:rPr lang="ru-RU" sz="1000"/>
              <a:t>Ведет прием отчетов на бум.носителе</a:t>
            </a:r>
            <a:endParaRPr/>
          </a:p>
        </p:txBody>
      </p:sp>
      <p:sp>
        <p:nvSpPr>
          <p:cNvPr id="33" name="Стрелка: вправо с вырезом 32"/>
          <p:cNvSpPr/>
          <p:nvPr/>
        </p:nvSpPr>
        <p:spPr bwMode="auto">
          <a:xfrm>
            <a:off x="3051016" y="2725341"/>
            <a:ext cx="479765" cy="320551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049061" y="3481948"/>
            <a:ext cx="804137" cy="2514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800"/>
              <a:t>14-21 часа</a:t>
            </a:r>
            <a:endParaRPr/>
          </a:p>
        </p:txBody>
      </p:sp>
      <p:sp>
        <p:nvSpPr>
          <p:cNvPr id="39" name="Звезда: 8 точек 38"/>
          <p:cNvSpPr/>
          <p:nvPr/>
        </p:nvSpPr>
        <p:spPr bwMode="auto">
          <a:xfrm>
            <a:off x="712358" y="2141315"/>
            <a:ext cx="402336" cy="292048"/>
          </a:xfrm>
          <a:prstGeom prst="star8">
            <a:avLst>
              <a:gd name="adj" fmla="val 37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69" name="Google Shape;137;p8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Текущие проблемы</a:t>
            </a:r>
            <a:endParaRPr/>
          </a:p>
        </p:txBody>
      </p:sp>
      <p:sp>
        <p:nvSpPr>
          <p:cNvPr id="32770" name="Google Shape;138;p8"/>
          <p:cNvSpPr txBox="1">
            <a:spLocks noGrp="1"/>
          </p:cNvSpPr>
          <p:nvPr>
            <p:ph type="body" idx="2"/>
          </p:nvPr>
        </p:nvSpPr>
        <p:spPr bwMode="auto">
          <a:xfrm>
            <a:off x="1668462" y="1330326"/>
            <a:ext cx="4932363" cy="260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Потери времени на распечатку плана-отчета.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00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Лишние движения помощника.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00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Ожидание предоставления плана-отчета.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00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Потери времени на перенос данных.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200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Долгий процесс формирования сводного табеля.</a:t>
            </a:r>
            <a:endParaRPr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60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sp>
        <p:nvSpPr>
          <p:cNvPr id="32773" name="Google Shape;221;p12"/>
          <p:cNvSpPr>
            <a:spLocks noChangeArrowheads="1"/>
          </p:cNvSpPr>
          <p:nvPr/>
        </p:nvSpPr>
        <p:spPr bwMode="auto">
          <a:xfrm>
            <a:off x="790575" y="1249363"/>
            <a:ext cx="671512" cy="519112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/>
              <a:t>1</a:t>
            </a:r>
            <a:endParaRPr lang="ru-RU" sz="1800" b="1">
              <a:solidFill>
                <a:srgbClr val="FF0000"/>
              </a:solidFill>
            </a:endParaRPr>
          </a:p>
        </p:txBody>
      </p:sp>
      <p:sp>
        <p:nvSpPr>
          <p:cNvPr id="32775" name="Google Shape;221;p12"/>
          <p:cNvSpPr>
            <a:spLocks noChangeArrowheads="1"/>
          </p:cNvSpPr>
          <p:nvPr/>
        </p:nvSpPr>
        <p:spPr bwMode="auto">
          <a:xfrm>
            <a:off x="771524" y="1791601"/>
            <a:ext cx="671513" cy="461963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800" b="1"/>
              <a:t>2</a:t>
            </a:r>
            <a:endParaRPr lang="ru-RU" sz="1800" b="1">
              <a:solidFill>
                <a:srgbClr val="FF0000"/>
              </a:solidFill>
            </a:endParaRPr>
          </a:p>
        </p:txBody>
      </p:sp>
      <p:sp>
        <p:nvSpPr>
          <p:cNvPr id="32777" name="Google Shape;221;p12"/>
          <p:cNvSpPr>
            <a:spLocks noChangeArrowheads="1"/>
          </p:cNvSpPr>
          <p:nvPr/>
        </p:nvSpPr>
        <p:spPr bwMode="auto">
          <a:xfrm>
            <a:off x="790573" y="2381250"/>
            <a:ext cx="671512" cy="491331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600" b="1">
                <a:solidFill>
                  <a:schemeClr val="tx1"/>
                </a:solidFill>
              </a:rPr>
              <a:t>3</a:t>
            </a:r>
            <a:endParaRPr/>
          </a:p>
        </p:txBody>
      </p:sp>
      <p:sp>
        <p:nvSpPr>
          <p:cNvPr id="8" name="Google Shape;221;p12"/>
          <p:cNvSpPr>
            <a:spLocks noChangeArrowheads="1"/>
          </p:cNvSpPr>
          <p:nvPr/>
        </p:nvSpPr>
        <p:spPr bwMode="auto">
          <a:xfrm>
            <a:off x="819148" y="3117056"/>
            <a:ext cx="671512" cy="460375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600" b="1">
                <a:solidFill>
                  <a:schemeClr val="tx1"/>
                </a:solidFill>
              </a:rPr>
              <a:t>4</a:t>
            </a:r>
            <a:endParaRPr/>
          </a:p>
        </p:txBody>
      </p:sp>
      <p:sp>
        <p:nvSpPr>
          <p:cNvPr id="9" name="Google Shape;221;p12"/>
          <p:cNvSpPr>
            <a:spLocks noChangeArrowheads="1"/>
          </p:cNvSpPr>
          <p:nvPr/>
        </p:nvSpPr>
        <p:spPr bwMode="auto">
          <a:xfrm>
            <a:off x="845938" y="3703638"/>
            <a:ext cx="671512" cy="460375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600" b="1">
                <a:solidFill>
                  <a:schemeClr val="tx1"/>
                </a:solidFill>
              </a:rPr>
              <a:t>5</a:t>
            </a:r>
            <a:endParaRPr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78627" y="1864518"/>
            <a:ext cx="1982231" cy="15247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ctrTitle"/>
          </p:nvPr>
        </p:nvSpPr>
        <p:spPr bwMode="auto">
          <a:xfrm>
            <a:off x="268544" y="825105"/>
            <a:ext cx="6916910" cy="567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12" tIns="34244" rIns="68512" bIns="34244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3A3838"/>
              </a:buClr>
              <a:buSzPts val="2000"/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Выявление коренных причин методом «5 Почему?»</a:t>
            </a:r>
            <a:br>
              <a:rPr lang="ru-RU" sz="2000" b="1">
                <a:solidFill>
                  <a:srgbClr val="3A3838"/>
                </a:solidFill>
              </a:rPr>
            </a:br>
            <a:endParaRPr/>
          </a:p>
        </p:txBody>
      </p:sp>
      <p:sp>
        <p:nvSpPr>
          <p:cNvPr id="1120542049" name="Прямоугольник: скругленные углы 1120542048"/>
          <p:cNvSpPr/>
          <p:nvPr/>
        </p:nvSpPr>
        <p:spPr bwMode="auto">
          <a:xfrm>
            <a:off x="448830" y="789941"/>
            <a:ext cx="1747649" cy="50468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Потери времени на распечатку плана-отчета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1382749863" name="Прямоугольник: скругленные углы 1382749862"/>
          <p:cNvSpPr/>
          <p:nvPr/>
        </p:nvSpPr>
        <p:spPr bwMode="auto">
          <a:xfrm>
            <a:off x="2710122" y="1476513"/>
            <a:ext cx="1895474" cy="48563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Ожидание предоставления плана-отчета</a:t>
            </a:r>
            <a:endParaRPr/>
          </a:p>
        </p:txBody>
      </p:sp>
      <p:sp>
        <p:nvSpPr>
          <p:cNvPr id="1207452846" name="Прямоугольник: скругленные углы 1207452845"/>
          <p:cNvSpPr/>
          <p:nvPr/>
        </p:nvSpPr>
        <p:spPr bwMode="auto">
          <a:xfrm>
            <a:off x="4921381" y="1476514"/>
            <a:ext cx="1815915" cy="53326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Потери времени на перенос данных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169002485" name="Прямоугольник: скругленные углы 169002484"/>
          <p:cNvSpPr/>
          <p:nvPr/>
        </p:nvSpPr>
        <p:spPr bwMode="auto">
          <a:xfrm>
            <a:off x="2624396" y="789601"/>
            <a:ext cx="4112902" cy="32176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50">
                <a:solidFill>
                  <a:schemeClr val="tx1"/>
                </a:solidFill>
              </a:rPr>
              <a:t>Долгий процесс формирования табеля</a:t>
            </a:r>
            <a:endParaRPr sz="1050">
              <a:solidFill>
                <a:schemeClr val="tx1"/>
              </a:solidFill>
            </a:endParaRPr>
          </a:p>
        </p:txBody>
      </p:sp>
      <p:sp>
        <p:nvSpPr>
          <p:cNvPr id="1221491564" name="Прямоугольник: скругленные углы 1221491563"/>
          <p:cNvSpPr/>
          <p:nvPr/>
        </p:nvSpPr>
        <p:spPr bwMode="auto">
          <a:xfrm>
            <a:off x="479672" y="3795918"/>
            <a:ext cx="1786246" cy="70240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Отсутствует возможность заполнения отчета в эл.виде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1591393286" name="Прямоугольник: скругленные углы 1591393285"/>
          <p:cNvSpPr/>
          <p:nvPr/>
        </p:nvSpPr>
        <p:spPr bwMode="auto">
          <a:xfrm>
            <a:off x="448830" y="2644785"/>
            <a:ext cx="1747647" cy="60156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Помощники заполняют распечатанные отчеты вручную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1961134830" name="Прямоугольник: скругленные углы 1961134829"/>
          <p:cNvSpPr/>
          <p:nvPr/>
        </p:nvSpPr>
        <p:spPr bwMode="auto">
          <a:xfrm>
            <a:off x="4966888" y="4149843"/>
            <a:ext cx="1815909" cy="51125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Отсутствует автоматизированный учет</a:t>
            </a:r>
            <a:endParaRPr sz="100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flipH="1">
            <a:off x="3726999" y="1177177"/>
            <a:ext cx="0" cy="283855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 flipH="1">
            <a:off x="5546486" y="1137535"/>
            <a:ext cx="0" cy="283855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H="1">
            <a:off x="1358673" y="1349474"/>
            <a:ext cx="0" cy="180766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H="1">
            <a:off x="5720953" y="2083600"/>
            <a:ext cx="0" cy="180766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1343766" y="2333626"/>
            <a:ext cx="0" cy="180766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1358673" y="3299412"/>
            <a:ext cx="0" cy="222481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3730203" y="2009776"/>
            <a:ext cx="0" cy="222481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9274" y="3491904"/>
            <a:ext cx="1541623" cy="3235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78749" y="3795571"/>
            <a:ext cx="1541623" cy="3235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67835" y="3886197"/>
            <a:ext cx="1541623" cy="3235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 bwMode="auto">
          <a:xfrm>
            <a:off x="5138992" y="296381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2897184" y="117717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856471" y="1151799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3019496" y="2009776"/>
            <a:ext cx="807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2958886" y="277792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621869" y="1336413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4959035" y="2078394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575655" y="323826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38" name="TextBox 37"/>
          <p:cNvSpPr txBox="1"/>
          <p:nvPr/>
        </p:nvSpPr>
        <p:spPr bwMode="auto">
          <a:xfrm>
            <a:off x="5033204" y="3715602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41" name="TextBox 40"/>
          <p:cNvSpPr txBox="1"/>
          <p:nvPr/>
        </p:nvSpPr>
        <p:spPr bwMode="auto">
          <a:xfrm>
            <a:off x="2958886" y="3554120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cxnSp>
        <p:nvCxnSpPr>
          <p:cNvPr id="47" name="Прямая соединительная линия 46"/>
          <p:cNvCxnSpPr>
            <a:cxnSpLocks/>
          </p:cNvCxnSpPr>
          <p:nvPr/>
        </p:nvCxnSpPr>
        <p:spPr bwMode="auto">
          <a:xfrm>
            <a:off x="5787558" y="3774956"/>
            <a:ext cx="0" cy="180766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/>
          <p:cNvSpPr/>
          <p:nvPr/>
        </p:nvSpPr>
        <p:spPr bwMode="auto">
          <a:xfrm>
            <a:off x="460837" y="1598661"/>
            <a:ext cx="1735641" cy="6852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Зав.отделением распечатывает отчеты для заполнения и выдает помощникам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44" name="Прямоугольник: скругленные углы 43"/>
          <p:cNvSpPr/>
          <p:nvPr/>
        </p:nvSpPr>
        <p:spPr bwMode="auto">
          <a:xfrm>
            <a:off x="4900281" y="2333626"/>
            <a:ext cx="1815911" cy="55804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Процесс сбора данных занимает много времени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621869" y="2327910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00"/>
              <a:t>Почему?</a:t>
            </a:r>
            <a:endParaRPr/>
          </a:p>
        </p:txBody>
      </p:sp>
      <p:sp>
        <p:nvSpPr>
          <p:cNvPr id="57" name="Прямоугольник: скругленные углы 45"/>
          <p:cNvSpPr/>
          <p:nvPr/>
        </p:nvSpPr>
        <p:spPr bwMode="auto">
          <a:xfrm>
            <a:off x="2699871" y="3029767"/>
            <a:ext cx="1895474" cy="52270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Помощник вовремя не предоставил отчет (лично в ЦСО в бум.виде)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68" name="Прямоугольник: скругленные углы 44"/>
          <p:cNvSpPr/>
          <p:nvPr/>
        </p:nvSpPr>
        <p:spPr bwMode="auto">
          <a:xfrm>
            <a:off x="2683841" y="4047971"/>
            <a:ext cx="1948035" cy="6131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Отсутствует альтернативный вариант предоставления отчета </a:t>
            </a:r>
            <a:endParaRPr sz="1000">
              <a:solidFill>
                <a:schemeClr val="tx1"/>
              </a:solidFill>
            </a:endParaRPr>
          </a:p>
        </p:txBody>
      </p:sp>
      <p:cxnSp>
        <p:nvCxnSpPr>
          <p:cNvPr id="69" name="Прямая соединительная линия 68"/>
          <p:cNvCxnSpPr>
            <a:cxnSpLocks/>
          </p:cNvCxnSpPr>
          <p:nvPr/>
        </p:nvCxnSpPr>
        <p:spPr bwMode="auto">
          <a:xfrm>
            <a:off x="3726999" y="3552475"/>
            <a:ext cx="0" cy="222481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 bwMode="auto">
          <a:xfrm>
            <a:off x="3726999" y="2751367"/>
            <a:ext cx="0" cy="222481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: скругленные углы 45"/>
          <p:cNvSpPr/>
          <p:nvPr/>
        </p:nvSpPr>
        <p:spPr bwMode="auto">
          <a:xfrm>
            <a:off x="2721603" y="2259241"/>
            <a:ext cx="1895474" cy="49212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Отчет предоставляется с задержкой</a:t>
            </a:r>
            <a:endParaRPr sz="1000">
              <a:solidFill>
                <a:schemeClr val="tx1"/>
              </a:solidFill>
            </a:endParaRPr>
          </a:p>
        </p:txBody>
      </p:sp>
      <p:sp>
        <p:nvSpPr>
          <p:cNvPr id="59" name="Прямоугольник: скругленные углы 58"/>
          <p:cNvSpPr/>
          <p:nvPr/>
        </p:nvSpPr>
        <p:spPr bwMode="auto">
          <a:xfrm>
            <a:off x="4928477" y="3246355"/>
            <a:ext cx="1815909" cy="48268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</a:rPr>
              <a:t>Данные требуют ручного введения</a:t>
            </a:r>
            <a:endParaRPr sz="1000">
              <a:solidFill>
                <a:schemeClr val="tx1"/>
              </a:solidFill>
            </a:endParaRPr>
          </a:p>
        </p:txBody>
      </p:sp>
      <p:cxnSp>
        <p:nvCxnSpPr>
          <p:cNvPr id="60" name="Прямая соединительная линия 59"/>
          <p:cNvCxnSpPr>
            <a:cxnSpLocks/>
          </p:cNvCxnSpPr>
          <p:nvPr/>
        </p:nvCxnSpPr>
        <p:spPr bwMode="auto">
          <a:xfrm>
            <a:off x="5834013" y="2973848"/>
            <a:ext cx="0" cy="180766"/>
          </a:xfrm>
          <a:prstGeom prst="line">
            <a:avLst/>
          </a:prstGeom>
          <a:ln w="1904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Перебивочный слайд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 картинка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Заключительный слайд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Р7-Офис/2025.3.1.923</Application>
  <DocSecurity>0</DocSecurity>
  <PresentationFormat>Произвольный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 оказания услуг пункта проката технических средств реабилитации</dc:title>
  <dc:subject/>
  <dc:creator>admin</dc:creator>
  <cp:keywords/>
  <dc:description/>
  <dc:identifier/>
  <dc:language/>
  <cp:lastModifiedBy>User</cp:lastModifiedBy>
  <cp:revision>365</cp:revision>
  <dcterms:modified xsi:type="dcterms:W3CDTF">2026-03-27T08:28:37Z</dcterms:modified>
  <cp:category/>
  <cp:contentStatus/>
  <cp:version/>
</cp:coreProperties>
</file>